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A2EA49-1C4D-5789-7C86-835220BF5DCE}" v="2" dt="2020-12-20T20:42:35.312"/>
    <p1510:client id="{F6512A43-2189-41CB-802F-F4C00F66B336}" v="1" dt="2020-12-20T20:1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briela Strelar" userId="S::gabriela.strelar@skole.hr::b431fe17-6767-42ca-b992-989426ee13a8" providerId="AD" clId="Web-{90A2EA49-1C4D-5789-7C86-835220BF5DCE}"/>
    <pc:docChg chg="modSld">
      <pc:chgData name="Gabriela Strelar" userId="S::gabriela.strelar@skole.hr::b431fe17-6767-42ca-b992-989426ee13a8" providerId="AD" clId="Web-{90A2EA49-1C4D-5789-7C86-835220BF5DCE}" dt="2020-12-20T20:42:35.312" v="1" actId="20577"/>
      <pc:docMkLst>
        <pc:docMk/>
      </pc:docMkLst>
      <pc:sldChg chg="modSp">
        <pc:chgData name="Gabriela Strelar" userId="S::gabriela.strelar@skole.hr::b431fe17-6767-42ca-b992-989426ee13a8" providerId="AD" clId="Web-{90A2EA49-1C4D-5789-7C86-835220BF5DCE}" dt="2020-12-20T20:42:35.312" v="0" actId="20577"/>
        <pc:sldMkLst>
          <pc:docMk/>
          <pc:sldMk cId="2145786439" sldId="257"/>
        </pc:sldMkLst>
        <pc:spChg chg="mod">
          <ac:chgData name="Gabriela Strelar" userId="S::gabriela.strelar@skole.hr::b431fe17-6767-42ca-b992-989426ee13a8" providerId="AD" clId="Web-{90A2EA49-1C4D-5789-7C86-835220BF5DCE}" dt="2020-12-20T20:42:35.312" v="0" actId="20577"/>
          <ac:spMkLst>
            <pc:docMk/>
            <pc:sldMk cId="2145786439" sldId="257"/>
            <ac:spMk id="3" creationId="{535BDE52-F21F-444C-8427-6BD461B58A9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C8B95-81F9-4E1B-B430-40C154F7BB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2E46D1-629D-4FFF-B1FF-296BBC1B0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36BA1-D02B-4280-AD6A-87151A6B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7A393-1385-4393-A27C-67243B96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FB439-BAFB-4A32-90C8-016F7BB8A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99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3DBC6-3350-45C2-B26F-156EC27A8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4FA78-678C-4535-9F19-3FE21D0F0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B7AEB-A774-4B4F-9409-95F4F159E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2E386-DD3E-4D62-9F43-BCBC189F6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656E7-B147-4594-A7A9-2B898D3AA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79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8C859E-3522-4968-A7A9-F2F62C6AB5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373248-A620-48CC-A417-07F1F26FE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3AA0F-F70F-44EC-8AE5-94D9C438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DD62F-3231-447A-AD27-F19F10FCF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3FB2C-E13A-4D79-9B76-C98094754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345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003A4-6781-460E-97F5-127075F54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08D85-1BC8-44B0-9ECC-5C3547247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C4F14-DCA1-4F07-8F2B-EB05D6B36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32CDC-1345-451E-B6A3-73482BB69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D29D2-E118-4B0A-93E8-0D5AE1D33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1476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C61F0-0814-48EF-AE0B-9267E03CA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10BB6-D193-42FD-AE70-237837772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F3A8C-9880-421D-BA16-B01A49193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FDC7A-0322-4D4C-B6DC-F491AFA8F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21261-3393-418B-9E42-4B8603A74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421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6A096-C674-48C7-B892-135EA044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BF8EE-07EB-4EC9-80F8-A6CB6F1B9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539E8C-D8E7-42A4-94E5-EA42B62C2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F5E7D-6F4B-4A53-A89B-17E21506F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66CA8F-36C5-4A1F-B3C7-00EE8D13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4C9A8-DB73-4672-A943-698E33F33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194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DFC9B-837A-487E-9DAF-D3924B8D4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FD6A7-546B-474B-806C-D2AF083B8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F65ED-F834-409E-98FD-296A0E136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43EC3-BBE0-4EB6-AF51-3BD906BD5A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E3F1D4-6637-4AAB-ACC6-3FF052146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7D8AE3-E976-46EA-AC3D-4E7DC7A99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FEC2A-7007-4279-BED0-476B8838F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90990A-AFE7-455D-BABC-D9305A0CC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733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AB97-BAD2-4510-8CD5-124EBFCAA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B6081-8DD2-40D7-B21F-E0793D545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E4A754-97E7-4931-B78C-B3888887B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219B76-8E33-402A-8B3C-3A770679F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006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6C55EF-9AC5-4E4D-97D0-2505133A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9D6C96-039F-4B9C-94D3-573C9933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8F1ACB-5606-426F-8224-D7A3C0E9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780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EF387-DFE4-43D3-BE92-AD0C12BF1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A2F5E-B4E5-4EC0-B0C8-AC435FD6E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FA365-23B1-44C2-BDEA-BDF2E6F53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0F368-7C0E-4285-881C-A835BBC10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3E01D-F0AA-4C14-8D02-24FC257D1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2C042-7F12-4D61-A78D-66A6AE813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035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11B7B-18C8-4D66-9548-BA5FA586B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AF7229-08C0-491C-A40D-FFCE6BA82D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F25968-754E-4C52-8C66-94E1A7F31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5EB148-1508-4060-A6E2-549273C5E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8765EE-FB69-4774-AA0F-5219BA608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0B2CA-2174-4B04-901A-B613FB28B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484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0BFF6A-F883-4FC1-BCC2-4772FB025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63C71-1681-4D89-BFCF-0559E9A54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496B9-A04B-45C2-AB3B-FB35232DAA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DF7BB-D903-44AB-A655-D92EC4C6A88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6882B-B808-4A1F-AF75-CDB86C421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49551-E96D-483B-B331-B8077ABD0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65D6C-6E38-44E0-8EA2-6A593394B0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48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FD2887A1-7DA7-413C-B022-3DE817D6EB5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7" t="21929" r="3674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35" name="Rectangle 3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28DA1-599D-409E-A185-953A08B89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hr-HR" sz="6600"/>
              <a:t>Božić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215FC-8F69-4BE7-B2C6-94D589A7D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7359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5B2DE-F546-404E-804E-258EFB3D3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hr-HR"/>
              <a:t>Povijest slavljenja Božića</a:t>
            </a:r>
            <a:endParaRPr lang="hr-HR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BDE52-F21F-444C-8427-6BD461B58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588" y="1722571"/>
            <a:ext cx="11008309" cy="3211457"/>
          </a:xfrm>
        </p:spPr>
        <p:txBody>
          <a:bodyPr anchor="t">
            <a:normAutofit lnSpcReduction="10000"/>
          </a:bodyPr>
          <a:lstStyle/>
          <a:p>
            <a:r>
              <a:rPr lang="hr-HR" b="0" i="0" dirty="0">
                <a:solidFill>
                  <a:srgbClr val="202122"/>
                </a:solidFill>
                <a:effectLst/>
                <a:latin typeface="Arial"/>
                <a:cs typeface="Arial"/>
              </a:rPr>
              <a:t>Četrdeset dana prije Božića nazivali su se "četrdeset dana svetog </a:t>
            </a:r>
            <a:r>
              <a:rPr lang="hr-HR" b="0" i="0">
                <a:solidFill>
                  <a:srgbClr val="202122"/>
                </a:solidFill>
                <a:effectLst/>
                <a:latin typeface="Arial"/>
                <a:cs typeface="Arial"/>
              </a:rPr>
              <a:t>Martina",</a:t>
            </a:r>
            <a:r>
              <a:rPr lang="hr-HR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hr-HR" b="0" i="0">
                <a:solidFill>
                  <a:srgbClr val="202122"/>
                </a:solidFill>
                <a:effectLst/>
                <a:latin typeface="Arial"/>
                <a:cs typeface="Arial"/>
              </a:rPr>
              <a:t>a</a:t>
            </a:r>
            <a:r>
              <a:rPr lang="hr-HR" b="0" i="0" dirty="0">
                <a:solidFill>
                  <a:srgbClr val="202122"/>
                </a:solidFill>
                <a:effectLst/>
                <a:latin typeface="Arial"/>
                <a:cs typeface="Arial"/>
              </a:rPr>
              <a:t> </a:t>
            </a:r>
            <a:r>
              <a:rPr lang="hr-HR" dirty="0">
                <a:solidFill>
                  <a:srgbClr val="202122"/>
                </a:solidFill>
                <a:latin typeface="Arial"/>
                <a:cs typeface="Arial"/>
              </a:rPr>
              <a:t>d</a:t>
            </a:r>
            <a:r>
              <a:rPr lang="hr-HR" b="0" i="0" dirty="0">
                <a:solidFill>
                  <a:srgbClr val="202122"/>
                </a:solidFill>
                <a:effectLst/>
                <a:latin typeface="Arial"/>
                <a:cs typeface="Arial"/>
              </a:rPr>
              <a:t>anas to razdoblje traje četiri tjedna i naziva se došašćem ili adventom </a:t>
            </a:r>
          </a:p>
          <a:p>
            <a:r>
              <a:rPr lang="hr-HR" b="0" i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Slavljenje Božića bivalo je sve raširenije, organizirale su se gozbe, a često se na božićni dan jeo vepar.</a:t>
            </a:r>
          </a:p>
          <a:p>
            <a:r>
              <a:rPr lang="hr-HR" b="0" i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Božić je bio zasjenjen blagdanom Sveta tri kralja.</a:t>
            </a:r>
          </a:p>
          <a:p>
            <a:r>
              <a:rPr lang="hr-HR" b="0" i="0">
                <a:solidFill>
                  <a:srgbClr val="2021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Nova godina često se naziva Mladi Božić ili Mali Božić, o tome govore i stihovi poznate hrvatske božićne pjesme Narodi nam se.</a:t>
            </a:r>
          </a:p>
          <a:p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C2BBCE-3E29-4526-BFD5-050C5817C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788" y="5016208"/>
            <a:ext cx="4376424" cy="175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78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18F14-63F1-4318-87AD-D31479AE1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hr-HR" dirty="0"/>
              <a:t>Božićni običaji i tradicija u narodu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0F042-F8A2-4062-9B5D-D15A5ACB0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129" y="1920240"/>
            <a:ext cx="7419271" cy="4711568"/>
          </a:xfrm>
        </p:spPr>
        <p:txBody>
          <a:bodyPr anchor="t">
            <a:normAutofit/>
          </a:bodyPr>
          <a:lstStyle/>
          <a:p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Priprema za Božić počinjala je došašćem</a:t>
            </a:r>
          </a:p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 nekim se hrvatskim krajevima na blagdan sv. Barbare stavlja šenica u tanjuriće</a:t>
            </a:r>
          </a:p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Za sv. Luciju prikazivali su se mladići ili djevojke koji su obilazili domove darivajući djecu najčešće voćem.</a:t>
            </a:r>
          </a:p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Ulogu preuzeli sv. Nikola i njegov pomoćnik Krampus, pri čemu je Nikola donosio darove dobroj djeci, a Krampus bi plašio zločeste</a:t>
            </a:r>
            <a:endParaRPr lang="hr-HR" dirty="0"/>
          </a:p>
        </p:txBody>
      </p:sp>
      <p:pic>
        <p:nvPicPr>
          <p:cNvPr id="5" name="Picture 4" descr="A picture containing plant, vegetable&#10;&#10;Description automatically generated">
            <a:extLst>
              <a:ext uri="{FF2B5EF4-FFF2-40B4-BE49-F238E27FC236}">
                <a16:creationId xmlns:a16="http://schemas.microsoft.com/office/drawing/2014/main" id="{9D0FCB8B-1925-4C85-A632-21EBD96393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621" y="2013082"/>
            <a:ext cx="2634799" cy="447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45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2378A-8BE7-4A37-8F3C-781B7D638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hr-HR" dirty="0"/>
              <a:t>Božićni običaji i tradicija u narodu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17021-17DF-432A-A143-8FD1566CF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588" y="1786890"/>
            <a:ext cx="10319562" cy="2793594"/>
          </a:xfrm>
        </p:spPr>
        <p:txBody>
          <a:bodyPr anchor="t">
            <a:normAutofit/>
          </a:bodyPr>
          <a:lstStyle/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 sam su se Badnjak ukućani rano ustajali, a žene su napravile božićni objed, pospremile dom i spravile nemrsnu hranu za večeru, budući da se na Badnjak posti. </a:t>
            </a:r>
          </a:p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Uz slavlje Božića razvili su se brojni običaji poput kićenja božićnog drvca na Badnjak, odlaska na misu polnoćku, pjevanje božićnih pjesama i darivanje.</a:t>
            </a:r>
          </a:p>
          <a:p>
            <a:endParaRPr lang="hr-H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hr-HR" dirty="0"/>
          </a:p>
        </p:txBody>
      </p:sp>
      <p:pic>
        <p:nvPicPr>
          <p:cNvPr id="5" name="Picture 4" descr="A picture containing tree, person, young, little&#10;&#10;Description automatically generated">
            <a:extLst>
              <a:ext uri="{FF2B5EF4-FFF2-40B4-BE49-F238E27FC236}">
                <a16:creationId xmlns:a16="http://schemas.microsoft.com/office/drawing/2014/main" id="{9D8B3D31-EAA3-4BB7-A1E4-1ADAD7C6FD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964" y="4274820"/>
            <a:ext cx="4882383" cy="233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8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63600-032B-49C2-A219-B4B591BDE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hr-HR" dirty="0"/>
              <a:t>Božićne pjesme i blagdani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D95E9-D03C-49DC-A50F-F0A63DB43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077" y="1790736"/>
            <a:ext cx="10972799" cy="4858639"/>
          </a:xfrm>
        </p:spPr>
        <p:txBody>
          <a:bodyPr anchor="t">
            <a:norm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Neke od najpoznatijih pjesama:</a:t>
            </a:r>
          </a:p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Bijeli Božić</a:t>
            </a:r>
            <a:endParaRPr lang="hr-HR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Narodi nam se</a:t>
            </a:r>
            <a:endParaRPr lang="hr-HR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Zvončići</a:t>
            </a:r>
          </a:p>
          <a:p>
            <a:r>
              <a:rPr lang="hr-HR" dirty="0">
                <a:solidFill>
                  <a:srgbClr val="202122"/>
                </a:solidFill>
                <a:latin typeface="Arial" panose="020B0604020202020204" pitchFamily="34" charset="0"/>
              </a:rPr>
              <a:t>Tiha noć</a:t>
            </a:r>
          </a:p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Radujte se narodi...</a:t>
            </a:r>
          </a:p>
          <a:p>
            <a:r>
              <a:rPr lang="hr-HR" dirty="0">
                <a:solidFill>
                  <a:srgbClr val="202122"/>
                </a:solidFill>
                <a:latin typeface="Arial" panose="020B0604020202020204" pitchFamily="34" charset="0"/>
              </a:rPr>
              <a:t>Božićne skladbe</a:t>
            </a:r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su one koje se izvode i slušaju najčešće u vrijeme krščanskih božićnih blagdana, pa sve do Tri kralja.</a:t>
            </a:r>
          </a:p>
          <a:p>
            <a:endParaRPr lang="hr-H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hr-H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hr-H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hr-H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hr-H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522832-3758-4D26-9208-511FCA0547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028" y="1920240"/>
            <a:ext cx="4519943" cy="271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126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F1571-92DF-4F88-BF97-B3B16B4FA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hr-HR" dirty="0"/>
              <a:t>Božić u doba pandemije Covid-19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B9E2-2FE1-49EB-AB98-E5859287F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2745" y="1828800"/>
            <a:ext cx="10795905" cy="1959820"/>
          </a:xfrm>
        </p:spPr>
        <p:txBody>
          <a:bodyPr anchor="t">
            <a:normAutofit/>
          </a:bodyPr>
          <a:lstStyle/>
          <a:p>
            <a:r>
              <a:rPr lang="hr-H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Prvi slučaj zaraze Covida-19 potvrđen je 25.veljače 2020.</a:t>
            </a:r>
          </a:p>
          <a:p>
            <a:r>
              <a:rPr lang="pl-PL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Zatvaranje za 'korona Božić' u gotovo cijeloj Europi.</a:t>
            </a:r>
            <a:endParaRPr lang="hr-HR" b="0" i="0" dirty="0">
              <a:solidFill>
                <a:srgbClr val="BBBABC"/>
              </a:solidFill>
              <a:effectLst/>
              <a:latin typeface="Open Sans"/>
            </a:endParaRPr>
          </a:p>
          <a:p>
            <a:pPr algn="l" fontAlgn="base"/>
            <a:r>
              <a:rPr lang="hr-HR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Božićni i novogodišnji blagdani bit će drugačiji od onih koje smo živjeli do sada. </a:t>
            </a:r>
          </a:p>
          <a:p>
            <a:endParaRPr lang="hr-HR" i="0" dirty="0">
              <a:solidFill>
                <a:srgbClr val="2021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1BC3F1-8F02-4943-A7B7-661CEE7F7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0325" y="3524250"/>
            <a:ext cx="5143501" cy="3152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306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94B297-2365-4BEE-969E-748ABC1EA7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r>
              <a:rPr lang="hr-HR" sz="4800" dirty="0"/>
              <a:t>Hvala na pažnji!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842917B-1F78-4FCE-9896-2D2E59E9B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886" y="6471847"/>
            <a:ext cx="2435853" cy="572583"/>
          </a:xfrm>
        </p:spPr>
        <p:txBody>
          <a:bodyPr>
            <a:normAutofit/>
          </a:bodyPr>
          <a:lstStyle/>
          <a:p>
            <a:pPr algn="l"/>
            <a:r>
              <a:rPr lang="hr-HR" sz="2000" dirty="0"/>
              <a:t>Gabriela Strelar,8.b</a:t>
            </a: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6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6E221629-16A9-4F2D-A4DF-114776F77305}"/>
              </a:ext>
            </a:extLst>
          </p:cNvPr>
          <p:cNvSpPr/>
          <p:nvPr/>
        </p:nvSpPr>
        <p:spPr>
          <a:xfrm>
            <a:off x="9490229" y="2379216"/>
            <a:ext cx="381740" cy="381739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49C0678-DF6F-4E67-A32A-597C514B04EE}"/>
              </a:ext>
            </a:extLst>
          </p:cNvPr>
          <p:cNvSpPr/>
          <p:nvPr/>
        </p:nvSpPr>
        <p:spPr>
          <a:xfrm>
            <a:off x="9337089" y="2760955"/>
            <a:ext cx="688020" cy="603682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EA92D0-3F4B-44C4-9099-444DE51986FA}"/>
              </a:ext>
            </a:extLst>
          </p:cNvPr>
          <p:cNvSpPr/>
          <p:nvPr/>
        </p:nvSpPr>
        <p:spPr>
          <a:xfrm>
            <a:off x="9168413" y="3368861"/>
            <a:ext cx="1025371" cy="827627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1B94B06-E079-4845-881F-FDC592C95231}"/>
              </a:ext>
            </a:extLst>
          </p:cNvPr>
          <p:cNvSpPr/>
          <p:nvPr/>
        </p:nvSpPr>
        <p:spPr>
          <a:xfrm>
            <a:off x="9543494" y="4200712"/>
            <a:ext cx="275208" cy="385963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0F497B59-AFC4-42A4-8183-2C155DD84C51}"/>
              </a:ext>
            </a:extLst>
          </p:cNvPr>
          <p:cNvSpPr/>
          <p:nvPr/>
        </p:nvSpPr>
        <p:spPr>
          <a:xfrm>
            <a:off x="9585662" y="2222788"/>
            <a:ext cx="190871" cy="17944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581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CFA47B2891BD49957C86654C0F0DDA" ma:contentTypeVersion="8" ma:contentTypeDescription="Create a new document." ma:contentTypeScope="" ma:versionID="203fcbfa612255a173d65611a58d050e">
  <xsd:schema xmlns:xsd="http://www.w3.org/2001/XMLSchema" xmlns:xs="http://www.w3.org/2001/XMLSchema" xmlns:p="http://schemas.microsoft.com/office/2006/metadata/properties" xmlns:ns3="16cdc9ad-9208-48ec-9592-3386a0906463" xmlns:ns4="ccf24a80-9d60-478b-8dd2-f409a64c742a" targetNamespace="http://schemas.microsoft.com/office/2006/metadata/properties" ma:root="true" ma:fieldsID="9e9bc2d0ab3f43b8a30c403b2536e02d" ns3:_="" ns4:_="">
    <xsd:import namespace="16cdc9ad-9208-48ec-9592-3386a0906463"/>
    <xsd:import namespace="ccf24a80-9d60-478b-8dd2-f409a64c74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dc9ad-9208-48ec-9592-3386a09064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24a80-9d60-478b-8dd2-f409a64c742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FB193E-97EA-4595-BEC2-F1B6576278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dc9ad-9208-48ec-9592-3386a0906463"/>
    <ds:schemaRef ds:uri="ccf24a80-9d60-478b-8dd2-f409a64c74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228A7A-A110-45FC-8BFF-92D043A2A401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16cdc9ad-9208-48ec-9592-3386a0906463"/>
    <ds:schemaRef ds:uri="http://www.w3.org/XML/1998/namespace"/>
    <ds:schemaRef ds:uri="http://schemas.microsoft.com/office/infopath/2007/PartnerControls"/>
    <ds:schemaRef ds:uri="ccf24a80-9d60-478b-8dd2-f409a64c742a"/>
  </ds:schemaRefs>
</ds:datastoreItem>
</file>

<file path=customXml/itemProps3.xml><?xml version="1.0" encoding="utf-8"?>
<ds:datastoreItem xmlns:ds="http://schemas.openxmlformats.org/officeDocument/2006/customXml" ds:itemID="{D721ED80-227F-4AF1-909A-0CE3752D27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Božić</vt:lpstr>
      <vt:lpstr>Povijest slavljenja Božića</vt:lpstr>
      <vt:lpstr>Božićni običaji i tradicija u narodu</vt:lpstr>
      <vt:lpstr>Božićni običaji i tradicija u narodu</vt:lpstr>
      <vt:lpstr>Božićne pjesme i blagdani</vt:lpstr>
      <vt:lpstr>Božić u doba pandemije Covid-19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Božić</dc:title>
  <dc:creator>Gabriela Strelar</dc:creator>
  <cp:lastModifiedBy>Gabriela Strelar</cp:lastModifiedBy>
  <cp:revision>2</cp:revision>
  <dcterms:created xsi:type="dcterms:W3CDTF">2020-12-20T20:15:10Z</dcterms:created>
  <dcterms:modified xsi:type="dcterms:W3CDTF">2020-12-20T20:42:35Z</dcterms:modified>
</cp:coreProperties>
</file>